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9"/>
  </p:notesMasterIdLst>
  <p:sldIdLst>
    <p:sldId id="256" r:id="rId2"/>
    <p:sldId id="530" r:id="rId3"/>
    <p:sldId id="309" r:id="rId4"/>
    <p:sldId id="531" r:id="rId5"/>
    <p:sldId id="535" r:id="rId6"/>
    <p:sldId id="532" r:id="rId7"/>
    <p:sldId id="53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77058" autoAdjust="0"/>
  </p:normalViewPr>
  <p:slideViewPr>
    <p:cSldViewPr snapToGrid="0">
      <p:cViewPr varScale="1">
        <p:scale>
          <a:sx n="49" d="100"/>
          <a:sy n="49" d="100"/>
        </p:scale>
        <p:origin x="13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F5AE4-D07E-46E1-846C-C54B49CDF29A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19B54-A14F-4C06-9E28-8B476E7B6C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0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94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22806-4923-9858-FD14-DBBDF07BA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BE0D493-8D74-7486-A26F-435A48E01C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60E9B89-F8A4-14E0-24DD-351F2D2E8B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034A7E5-4790-D24E-581C-9DC842BC4F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1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AE52D-481E-4DEE-8454-56DB3BAEDC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5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1D60E-0CE8-7FB9-3D75-D8D5FA9E4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A1B8BAB-BC21-B952-23E6-F9DBFB8348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AFB19EA-05CD-C4EF-D4B3-72D4D4CEAC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E93C536-8B40-B68A-B2B6-A9CD47FB08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76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FDA57-B0F0-1A8A-85A3-6748382A4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8A18F6A-8A5B-2276-DBA9-C55C2A908E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E3B4322-9A71-C50A-A47C-9747899413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75E50B-5ADF-DA23-7A55-879144E2A6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8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1B900-7487-E3FF-AC76-651CF9BEA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B4A17E5-25EB-1028-904A-5E74EF2A68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4FE3D9B-27FA-E2F6-B23D-535C06AD1E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B1B41E-5C37-8CAA-55A9-8E489E77C7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64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D8D497-D5BE-0907-A574-215736B28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E5BC5DF-1512-F577-8101-88F691E08E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5423C76-A400-D1A2-A6DA-BE58AB515F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D288F5F-2807-A3F8-14A7-E4B549083E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19B54-A14F-4C06-9E28-8B476E7B6C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71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71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8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32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8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091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2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7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60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6171E64-FE02-4DE5-B72F-53C3706641C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1F18EF7-BE1E-4ECB-84D4-67C2B4D8F095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1382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astyle.apa.org/style-grammar-guidelines/paper-format/heading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br.com/apa-style/tables-and-figur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373441A5-14CB-44CE-97BF-B67962D578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>
                <a:solidFill>
                  <a:schemeClr val="tx1"/>
                </a:solidFill>
              </a:rPr>
              <a:t>Formatieren in APA - Basics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BA1043F-282A-469A-B742-1FC2858BDE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>
                <a:solidFill>
                  <a:schemeClr val="tx1"/>
                </a:solidFill>
              </a:rPr>
              <a:t>Matthäus </a:t>
            </a:r>
            <a:r>
              <a:rPr lang="de-DE" dirty="0">
                <a:solidFill>
                  <a:schemeClr val="tx1"/>
                </a:solidFill>
              </a:rPr>
              <a:t>Rudolph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Slide Number Placeholder 3">
            <a:extLst>
              <a:ext uri="{FF2B5EF4-FFF2-40B4-BE49-F238E27FC236}">
                <a16:creationId xmlns:a16="http://schemas.microsoft.com/office/drawing/2014/main" id="{7DC6A6BB-6A4E-4C14-B3A7-38DE9DA9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FAC0926-C259-4B3D-95C8-713E98CEE980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22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3BB8CF-FBB7-EF53-423E-F5A1EB693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5C47A-AA55-F841-71CC-E3E608778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/>
              <a:t>Formale Anforderungen</a:t>
            </a:r>
            <a:br>
              <a:rPr lang="de-DE"/>
            </a:br>
            <a:r>
              <a:rPr lang="de-DE" sz="2700"/>
              <a:t>allgemein</a:t>
            </a:r>
            <a:endParaRPr lang="en-US" sz="27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482F3D9-AE86-4BDC-AA21-E663F2752D46}"/>
              </a:ext>
            </a:extLst>
          </p:cNvPr>
          <p:cNvSpPr txBox="1"/>
          <p:nvPr/>
        </p:nvSpPr>
        <p:spPr>
          <a:xfrm>
            <a:off x="795005" y="2084832"/>
            <a:ext cx="11396995" cy="3233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Windows Word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Schriftart: Times New Roman 11 oder 12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Zeilenabstand 1.5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Linksbündig, Blocksatz 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Überschriften nach APA 7: </a:t>
            </a: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https://apastyle.apa.org/style-grammar-guidelines/paper-format/headings</a:t>
            </a: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Hervorhebungen durch Kursivdruck</a:t>
            </a:r>
          </a:p>
          <a:p>
            <a:pPr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20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FA38B-62D8-8301-C35C-C7F06C00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überschriften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277FB6-548A-86DD-3C4F-9582570D6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3408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b="1" u="sng" dirty="0"/>
          </a:p>
          <a:p>
            <a:pPr algn="ctr"/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3C3D39B-391F-8ADC-C852-33817BCBF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350" y="1862709"/>
            <a:ext cx="8877300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03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1F2A48-090E-B3D1-7271-94A5FD2D7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8388BC-016C-84E0-7774-AAB481E62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021746" cy="1499616"/>
          </a:xfrm>
        </p:spPr>
        <p:txBody>
          <a:bodyPr/>
          <a:lstStyle/>
          <a:p>
            <a:r>
              <a:rPr lang="de-DE"/>
              <a:t>Formale Anforderungen</a:t>
            </a:r>
            <a:br>
              <a:rPr lang="de-DE"/>
            </a:br>
            <a:r>
              <a:rPr lang="de-DE" sz="2700"/>
              <a:t>abbildungen und Tabellen  </a:t>
            </a:r>
            <a:endParaRPr lang="en-US" sz="27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1176569-EB43-AC41-7F68-9E57C33FAADF}"/>
              </a:ext>
            </a:extLst>
          </p:cNvPr>
          <p:cNvSpPr txBox="1"/>
          <p:nvPr/>
        </p:nvSpPr>
        <p:spPr>
          <a:xfrm>
            <a:off x="795005" y="1859363"/>
            <a:ext cx="11396995" cy="20484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Auf jede Tabelle/ Abbildung muss im Text Bezug genommen werden 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Tabellen und Abbildungen werden nummeriert 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Formatierung nach APA 7: </a:t>
            </a: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https://www.scribbr.com/apa-style/tables-and-figures/</a:t>
            </a: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99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D42F32-D360-5EB7-BE31-B04D91911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BD1E1-742E-732D-202A-432E875A5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021746" cy="1499616"/>
          </a:xfrm>
        </p:spPr>
        <p:txBody>
          <a:bodyPr/>
          <a:lstStyle/>
          <a:p>
            <a:r>
              <a:rPr lang="de-DE"/>
              <a:t>Formale Anforderungen</a:t>
            </a:r>
            <a:br>
              <a:rPr lang="de-DE"/>
            </a:br>
            <a:r>
              <a:rPr lang="de-DE" sz="2700"/>
              <a:t>statistische Kennwerte </a:t>
            </a:r>
            <a:endParaRPr lang="en-US" sz="27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010D724-E104-1392-FFDE-F6935283851F}"/>
              </a:ext>
            </a:extLst>
          </p:cNvPr>
          <p:cNvSpPr txBox="1"/>
          <p:nvPr/>
        </p:nvSpPr>
        <p:spPr>
          <a:xfrm>
            <a:off x="397502" y="1746985"/>
            <a:ext cx="11794498" cy="5209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Symbole für Teststatistiken, Mittelwert und Standardabweichung kursiv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Zahlen nicht kursiv</a:t>
            </a: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 i="1"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-Werte mit 3 Nachkommastellen (Ausnahme: </a:t>
            </a:r>
            <a:r>
              <a:rPr lang="de-DE" sz="2400" i="1"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 &lt; .001)</a:t>
            </a:r>
          </a:p>
          <a:p>
            <a:pPr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kern="12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Adding the first contrast of instructions (true vs. no) and its interaction with CL yields a highly significant interaction effect (</a:t>
            </a:r>
            <a:r>
              <a:rPr lang="en-US" sz="2400" i="1" kern="120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en-US" sz="2400" kern="120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= -63.14 ms, </a:t>
            </a:r>
            <a:r>
              <a:rPr lang="en-US" sz="2400" i="1" kern="120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kern="120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[20697] = -6.372, </a:t>
            </a:r>
            <a:r>
              <a:rPr lang="en-US" sz="2400" i="1" kern="120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p</a:t>
            </a:r>
            <a:r>
              <a:rPr lang="en-US" sz="2400" kern="120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&lt; .001</a:t>
            </a:r>
            <a:r>
              <a:rPr lang="en-US" sz="2400" kern="12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</a:p>
          <a:p>
            <a:pPr>
              <a:lnSpc>
                <a:spcPct val="107000"/>
              </a:lnSpc>
            </a:pPr>
            <a:endParaRPr lang="en-US" sz="240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400" kern="12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Bei Nutzung von Tabellen müssen die Zahlen nicht nochmal in Textform geschrieben w</a:t>
            </a:r>
            <a:r>
              <a:rPr lang="en-US" sz="2400">
                <a:latin typeface="Times New Roman" panose="02020603050405020304" pitchFamily="18" charset="0"/>
                <a:ea typeface="SimSun" panose="02010600030101010101" pitchFamily="2" charset="-122"/>
              </a:rPr>
              <a:t>e</a:t>
            </a:r>
            <a:r>
              <a:rPr lang="en-US" sz="2400" kern="12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rden!</a:t>
            </a:r>
          </a:p>
          <a:p>
            <a:pPr>
              <a:lnSpc>
                <a:spcPct val="107000"/>
              </a:lnSpc>
            </a:pPr>
            <a:endParaRPr lang="en-US" sz="2400" kern="12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07000"/>
              </a:lnSpc>
            </a:pPr>
            <a:r>
              <a:rPr lang="en-US" sz="24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Adding true instructions and its interaction with CL yields a highly significant effect. </a:t>
            </a:r>
            <a:endParaRPr lang="de-DE" sz="2400" i="1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59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704F8-27B5-C58D-0CC4-7D7B50B88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8D5DA6-CED4-E0CD-7572-91C513139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021746" cy="1499616"/>
          </a:xfrm>
        </p:spPr>
        <p:txBody>
          <a:bodyPr/>
          <a:lstStyle/>
          <a:p>
            <a:r>
              <a:rPr lang="de-DE"/>
              <a:t>Formale Anforderungen</a:t>
            </a:r>
            <a:br>
              <a:rPr lang="de-DE"/>
            </a:br>
            <a:r>
              <a:rPr lang="de-DE" sz="2700"/>
              <a:t>zitation</a:t>
            </a:r>
            <a:endParaRPr lang="en-US" sz="27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B6D739F-BC6D-AE57-69F0-70675AD091AD}"/>
              </a:ext>
            </a:extLst>
          </p:cNvPr>
          <p:cNvSpPr txBox="1"/>
          <p:nvPr/>
        </p:nvSpPr>
        <p:spPr>
          <a:xfrm>
            <a:off x="785809" y="1734103"/>
            <a:ext cx="11690114" cy="3233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Zitation im Text: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Autor &amp; Autor (Jahreszahl) bzw. Autor et al. (Jahreszahl) bei mehr als 2 Autoren</a:t>
            </a:r>
          </a:p>
          <a:p>
            <a:pPr lvl="1">
              <a:lnSpc>
                <a:spcPct val="107000"/>
              </a:lnSpc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Beispiel: Mitchell et al. (2009) found that […]</a:t>
            </a:r>
          </a:p>
          <a:p>
            <a:pPr lvl="1"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Alternativ Nennung der Quelle am Ende eines Satzes</a:t>
            </a:r>
          </a:p>
          <a:p>
            <a:pPr lvl="1">
              <a:lnSpc>
                <a:spcPct val="107000"/>
              </a:lnSpc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Beispiel: Propositional learning results in declarative knowledge (Mitchell et al., 2009).</a:t>
            </a:r>
          </a:p>
          <a:p>
            <a:pPr lvl="1"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979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C7DE9-D481-104C-1133-C78B8B64C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C05E6E-7FD8-081E-B120-85F5123AE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021746" cy="1499616"/>
          </a:xfrm>
        </p:spPr>
        <p:txBody>
          <a:bodyPr/>
          <a:lstStyle/>
          <a:p>
            <a:r>
              <a:rPr lang="de-DE"/>
              <a:t>Formale Anforderungen</a:t>
            </a:r>
            <a:br>
              <a:rPr lang="de-DE"/>
            </a:br>
            <a:r>
              <a:rPr lang="de-DE" sz="2700"/>
              <a:t>literaturverzeichnis</a:t>
            </a:r>
            <a:endParaRPr lang="en-US" sz="27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7F97DBF-7ADD-4D07-6D0A-66234D2079B4}"/>
              </a:ext>
            </a:extLst>
          </p:cNvPr>
          <p:cNvSpPr txBox="1"/>
          <p:nvPr/>
        </p:nvSpPr>
        <p:spPr>
          <a:xfrm>
            <a:off x="597919" y="1732432"/>
            <a:ext cx="11690114" cy="6081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Literaturverzeichnis: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Alphabetisch!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Siehe APA Publication Manual (7th Edition)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</a:rPr>
              <a:t>Nutzt EndNote (!) </a:t>
            </a: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erstellt Literaturverzeichnis automatisch</a:t>
            </a: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de-DE" sz="240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Achtet auf vollständige Angaben (</a:t>
            </a:r>
            <a:r>
              <a:rPr lang="de-DE" sz="2400"/>
              <a:t>Autor, Jahr, Titel, Journal, Volume, Nummer, DOI)</a:t>
            </a: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US" sz="2400" kern="12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Giesen, C. G., Schmidt, J. R., &amp; Rothermund, K. (2020). The law of recency: An episodic stimulus-response retrieval account of habit acquisition. </a:t>
            </a:r>
            <a:r>
              <a:rPr lang="en-US" sz="2400" i="1" kern="12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Frontiers in Psychology</a:t>
            </a:r>
            <a:r>
              <a:rPr lang="en-US" sz="2400" kern="12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</a:t>
            </a:r>
            <a:r>
              <a:rPr lang="en-US" sz="2400" i="1" kern="12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10</a:t>
            </a:r>
            <a:r>
              <a:rPr lang="en-US" sz="2400" kern="12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2927. https://doi.org/10.3389/fpsyg.2019.02927 </a:t>
            </a:r>
          </a:p>
          <a:p>
            <a:pPr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de-DE" sz="240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8010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TM03457485[[fn=Netz]]</Template>
  <TotalTime>0</TotalTime>
  <Words>353</Words>
  <Application>Microsoft Office PowerPoint</Application>
  <PresentationFormat>Breitbild</PresentationFormat>
  <Paragraphs>53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Formatieren in APA - Basics</vt:lpstr>
      <vt:lpstr>Formale Anforderungen allgemein</vt:lpstr>
      <vt:lpstr>überschriften</vt:lpstr>
      <vt:lpstr>Formale Anforderungen abbildungen und Tabellen  </vt:lpstr>
      <vt:lpstr>Formale Anforderungen statistische Kennwerte </vt:lpstr>
      <vt:lpstr>Formale Anforderungen zitation</vt:lpstr>
      <vt:lpstr>Formale Anforderungen literaturverzeichnis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Rolle von Bewusstsein im Kontingenlernen</dc:title>
  <dc:creator>Matthäus Rud</dc:creator>
  <cp:lastModifiedBy>Matthäus Rud</cp:lastModifiedBy>
  <cp:revision>387</cp:revision>
  <dcterms:created xsi:type="dcterms:W3CDTF">2023-07-28T08:40:45Z</dcterms:created>
  <dcterms:modified xsi:type="dcterms:W3CDTF">2024-08-21T11:42:40Z</dcterms:modified>
</cp:coreProperties>
</file>