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12"/>
  </p:notesMasterIdLst>
  <p:sldIdLst>
    <p:sldId id="256" r:id="rId2"/>
    <p:sldId id="370" r:id="rId3"/>
    <p:sldId id="502" r:id="rId4"/>
    <p:sldId id="500" r:id="rId5"/>
    <p:sldId id="503" r:id="rId6"/>
    <p:sldId id="505" r:id="rId7"/>
    <p:sldId id="507" r:id="rId8"/>
    <p:sldId id="508" r:id="rId9"/>
    <p:sldId id="509" r:id="rId10"/>
    <p:sldId id="51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02" autoAdjust="0"/>
    <p:restoredTop sz="77058" autoAdjust="0"/>
  </p:normalViewPr>
  <p:slideViewPr>
    <p:cSldViewPr snapToGrid="0">
      <p:cViewPr varScale="1">
        <p:scale>
          <a:sx n="49" d="100"/>
          <a:sy n="49" d="100"/>
        </p:scale>
        <p:origin x="137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EC7825-9F27-43A1-B357-B359A9F2C17E}" type="doc">
      <dgm:prSet loTypeId="urn:microsoft.com/office/officeart/2005/8/layout/chevron1" loCatId="process" qsTypeId="urn:microsoft.com/office/officeart/2005/8/quickstyle/simple1" qsCatId="simple" csTypeId="urn:microsoft.com/office/officeart/2005/8/colors/colorful5" csCatId="colorful" phldr="1"/>
      <dgm:spPr/>
    </dgm:pt>
    <dgm:pt modelId="{E7A36BA4-99D2-4E7B-8EA6-1CF795A2E770}">
      <dgm:prSet phldrT="[Text]"/>
      <dgm:spPr/>
      <dgm:t>
        <a:bodyPr/>
        <a:lstStyle/>
        <a:p>
          <a:r>
            <a:rPr lang="de-DE"/>
            <a:t>Main message</a:t>
          </a:r>
          <a:endParaRPr lang="en-US"/>
        </a:p>
      </dgm:t>
    </dgm:pt>
    <dgm:pt modelId="{1AB63B8A-04D0-464F-B40C-256295367D49}" type="parTrans" cxnId="{AF09D748-788B-40EF-B2F2-32F5D82C5C8D}">
      <dgm:prSet/>
      <dgm:spPr/>
      <dgm:t>
        <a:bodyPr/>
        <a:lstStyle/>
        <a:p>
          <a:endParaRPr lang="en-US"/>
        </a:p>
      </dgm:t>
    </dgm:pt>
    <dgm:pt modelId="{DD0DDDB9-A56C-4378-B053-F2AD08AE01A0}" type="sibTrans" cxnId="{AF09D748-788B-40EF-B2F2-32F5D82C5C8D}">
      <dgm:prSet/>
      <dgm:spPr/>
      <dgm:t>
        <a:bodyPr/>
        <a:lstStyle/>
        <a:p>
          <a:endParaRPr lang="en-US"/>
        </a:p>
      </dgm:t>
    </dgm:pt>
    <dgm:pt modelId="{EF2FD79C-67AC-4157-96BB-5A3AD4B294C6}">
      <dgm:prSet phldrT="[Text]"/>
      <dgm:spPr/>
      <dgm:t>
        <a:bodyPr/>
        <a:lstStyle/>
        <a:p>
          <a:r>
            <a:rPr lang="de-DE"/>
            <a:t>Skeleton paper</a:t>
          </a:r>
          <a:endParaRPr lang="en-US"/>
        </a:p>
      </dgm:t>
    </dgm:pt>
    <dgm:pt modelId="{2E0B97AD-1779-418B-8847-4B00C808FAD2}" type="parTrans" cxnId="{EC1C85E3-B85C-4F59-9A87-292A992D44D3}">
      <dgm:prSet/>
      <dgm:spPr/>
      <dgm:t>
        <a:bodyPr/>
        <a:lstStyle/>
        <a:p>
          <a:endParaRPr lang="en-US"/>
        </a:p>
      </dgm:t>
    </dgm:pt>
    <dgm:pt modelId="{A5774AB9-E273-430E-B934-74EF5EC70920}" type="sibTrans" cxnId="{EC1C85E3-B85C-4F59-9A87-292A992D44D3}">
      <dgm:prSet/>
      <dgm:spPr/>
      <dgm:t>
        <a:bodyPr/>
        <a:lstStyle/>
        <a:p>
          <a:endParaRPr lang="en-US"/>
        </a:p>
      </dgm:t>
    </dgm:pt>
    <dgm:pt modelId="{8888406F-C143-4765-AF48-FC96D51A3635}">
      <dgm:prSet phldrT="[Text]"/>
      <dgm:spPr/>
      <dgm:t>
        <a:bodyPr/>
        <a:lstStyle/>
        <a:p>
          <a:r>
            <a:rPr lang="de-DE"/>
            <a:t>Revising text</a:t>
          </a:r>
          <a:endParaRPr lang="en-US"/>
        </a:p>
      </dgm:t>
    </dgm:pt>
    <dgm:pt modelId="{77499F31-438F-43C3-A603-2271B09C2111}" type="parTrans" cxnId="{FE0AF6A8-101E-4EB3-A920-A8BFF58D7B2D}">
      <dgm:prSet/>
      <dgm:spPr/>
      <dgm:t>
        <a:bodyPr/>
        <a:lstStyle/>
        <a:p>
          <a:endParaRPr lang="en-US"/>
        </a:p>
      </dgm:t>
    </dgm:pt>
    <dgm:pt modelId="{D1927FB3-9159-4216-BF2C-F1D75754D707}" type="sibTrans" cxnId="{FE0AF6A8-101E-4EB3-A920-A8BFF58D7B2D}">
      <dgm:prSet/>
      <dgm:spPr/>
      <dgm:t>
        <a:bodyPr/>
        <a:lstStyle/>
        <a:p>
          <a:endParaRPr lang="en-US"/>
        </a:p>
      </dgm:t>
    </dgm:pt>
    <dgm:pt modelId="{156C7792-5D85-4BBE-83A4-5F8C1D02674C}">
      <dgm:prSet phldrT="[Text]"/>
      <dgm:spPr/>
      <dgm:t>
        <a:bodyPr/>
        <a:lstStyle/>
        <a:p>
          <a:r>
            <a:rPr lang="de-DE"/>
            <a:t>Ugly text</a:t>
          </a:r>
          <a:endParaRPr lang="en-US"/>
        </a:p>
      </dgm:t>
    </dgm:pt>
    <dgm:pt modelId="{17D4AD9F-1EAA-4337-B85C-C733767A01A1}" type="parTrans" cxnId="{693FC6AE-1E77-420C-A1C7-AF221CBE0BEC}">
      <dgm:prSet/>
      <dgm:spPr/>
      <dgm:t>
        <a:bodyPr/>
        <a:lstStyle/>
        <a:p>
          <a:endParaRPr lang="en-US"/>
        </a:p>
      </dgm:t>
    </dgm:pt>
    <dgm:pt modelId="{769C731A-60B5-4357-B64D-5CC440B85969}" type="sibTrans" cxnId="{693FC6AE-1E77-420C-A1C7-AF221CBE0BEC}">
      <dgm:prSet/>
      <dgm:spPr/>
      <dgm:t>
        <a:bodyPr/>
        <a:lstStyle/>
        <a:p>
          <a:endParaRPr lang="en-US"/>
        </a:p>
      </dgm:t>
    </dgm:pt>
    <dgm:pt modelId="{891FA28B-3972-422C-8251-6A8C3D10D630}" type="pres">
      <dgm:prSet presAssocID="{FFEC7825-9F27-43A1-B357-B359A9F2C17E}" presName="Name0" presStyleCnt="0">
        <dgm:presLayoutVars>
          <dgm:dir/>
          <dgm:animLvl val="lvl"/>
          <dgm:resizeHandles val="exact"/>
        </dgm:presLayoutVars>
      </dgm:prSet>
      <dgm:spPr/>
    </dgm:pt>
    <dgm:pt modelId="{A611789B-6415-4BC0-BE84-BCA41642385E}" type="pres">
      <dgm:prSet presAssocID="{E7A36BA4-99D2-4E7B-8EA6-1CF795A2E770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A1E11730-411A-4190-8E6C-9100E81B3AC5}" type="pres">
      <dgm:prSet presAssocID="{DD0DDDB9-A56C-4378-B053-F2AD08AE01A0}" presName="parTxOnlySpace" presStyleCnt="0"/>
      <dgm:spPr/>
    </dgm:pt>
    <dgm:pt modelId="{9633EDB8-B363-49CD-9C33-DF8639211C65}" type="pres">
      <dgm:prSet presAssocID="{EF2FD79C-67AC-4157-96BB-5A3AD4B294C6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4CA2F8B2-93A2-4DA2-8CF9-9E4B34E5B7F4}" type="pres">
      <dgm:prSet presAssocID="{A5774AB9-E273-430E-B934-74EF5EC70920}" presName="parTxOnlySpace" presStyleCnt="0"/>
      <dgm:spPr/>
    </dgm:pt>
    <dgm:pt modelId="{F88FCB81-9384-49F2-9E4C-2CBCBED807E3}" type="pres">
      <dgm:prSet presAssocID="{156C7792-5D85-4BBE-83A4-5F8C1D02674C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B91A7AC3-EF26-4F76-B39F-577D37F5B235}" type="pres">
      <dgm:prSet presAssocID="{769C731A-60B5-4357-B64D-5CC440B85969}" presName="parTxOnlySpace" presStyleCnt="0"/>
      <dgm:spPr/>
    </dgm:pt>
    <dgm:pt modelId="{01791E81-EE6C-4389-8A74-7127D690B193}" type="pres">
      <dgm:prSet presAssocID="{8888406F-C143-4765-AF48-FC96D51A3635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BA875643-D30E-4CA4-A466-E3353B790FA2}" type="presOf" srcId="{E7A36BA4-99D2-4E7B-8EA6-1CF795A2E770}" destId="{A611789B-6415-4BC0-BE84-BCA41642385E}" srcOrd="0" destOrd="0" presId="urn:microsoft.com/office/officeart/2005/8/layout/chevron1"/>
    <dgm:cxn modelId="{AF09D748-788B-40EF-B2F2-32F5D82C5C8D}" srcId="{FFEC7825-9F27-43A1-B357-B359A9F2C17E}" destId="{E7A36BA4-99D2-4E7B-8EA6-1CF795A2E770}" srcOrd="0" destOrd="0" parTransId="{1AB63B8A-04D0-464F-B40C-256295367D49}" sibTransId="{DD0DDDB9-A56C-4378-B053-F2AD08AE01A0}"/>
    <dgm:cxn modelId="{81360498-BD03-4185-A096-E9D4AFFFC2B3}" type="presOf" srcId="{FFEC7825-9F27-43A1-B357-B359A9F2C17E}" destId="{891FA28B-3972-422C-8251-6A8C3D10D630}" srcOrd="0" destOrd="0" presId="urn:microsoft.com/office/officeart/2005/8/layout/chevron1"/>
    <dgm:cxn modelId="{FE0AF6A8-101E-4EB3-A920-A8BFF58D7B2D}" srcId="{FFEC7825-9F27-43A1-B357-B359A9F2C17E}" destId="{8888406F-C143-4765-AF48-FC96D51A3635}" srcOrd="3" destOrd="0" parTransId="{77499F31-438F-43C3-A603-2271B09C2111}" sibTransId="{D1927FB3-9159-4216-BF2C-F1D75754D707}"/>
    <dgm:cxn modelId="{693FC6AE-1E77-420C-A1C7-AF221CBE0BEC}" srcId="{FFEC7825-9F27-43A1-B357-B359A9F2C17E}" destId="{156C7792-5D85-4BBE-83A4-5F8C1D02674C}" srcOrd="2" destOrd="0" parTransId="{17D4AD9F-1EAA-4337-B85C-C733767A01A1}" sibTransId="{769C731A-60B5-4357-B64D-5CC440B85969}"/>
    <dgm:cxn modelId="{DF6E3FBD-5658-454B-BD16-339CA5AD8A54}" type="presOf" srcId="{EF2FD79C-67AC-4157-96BB-5A3AD4B294C6}" destId="{9633EDB8-B363-49CD-9C33-DF8639211C65}" srcOrd="0" destOrd="0" presId="urn:microsoft.com/office/officeart/2005/8/layout/chevron1"/>
    <dgm:cxn modelId="{FBF83ECD-A7FB-4FBF-A7A3-5E5CC879E6A9}" type="presOf" srcId="{156C7792-5D85-4BBE-83A4-5F8C1D02674C}" destId="{F88FCB81-9384-49F2-9E4C-2CBCBED807E3}" srcOrd="0" destOrd="0" presId="urn:microsoft.com/office/officeart/2005/8/layout/chevron1"/>
    <dgm:cxn modelId="{5BCDF5D4-F8D3-40D5-BF5F-9093E024AF45}" type="presOf" srcId="{8888406F-C143-4765-AF48-FC96D51A3635}" destId="{01791E81-EE6C-4389-8A74-7127D690B193}" srcOrd="0" destOrd="0" presId="urn:microsoft.com/office/officeart/2005/8/layout/chevron1"/>
    <dgm:cxn modelId="{EC1C85E3-B85C-4F59-9A87-292A992D44D3}" srcId="{FFEC7825-9F27-43A1-B357-B359A9F2C17E}" destId="{EF2FD79C-67AC-4157-96BB-5A3AD4B294C6}" srcOrd="1" destOrd="0" parTransId="{2E0B97AD-1779-418B-8847-4B00C808FAD2}" sibTransId="{A5774AB9-E273-430E-B934-74EF5EC70920}"/>
    <dgm:cxn modelId="{D7FA8779-D04F-4651-8506-D064C91AD0B7}" type="presParOf" srcId="{891FA28B-3972-422C-8251-6A8C3D10D630}" destId="{A611789B-6415-4BC0-BE84-BCA41642385E}" srcOrd="0" destOrd="0" presId="urn:microsoft.com/office/officeart/2005/8/layout/chevron1"/>
    <dgm:cxn modelId="{21C92F38-6535-42CE-A32A-C445489DCFB6}" type="presParOf" srcId="{891FA28B-3972-422C-8251-6A8C3D10D630}" destId="{A1E11730-411A-4190-8E6C-9100E81B3AC5}" srcOrd="1" destOrd="0" presId="urn:microsoft.com/office/officeart/2005/8/layout/chevron1"/>
    <dgm:cxn modelId="{6AAE8BFB-3243-4FCA-9DDE-095B86B31A09}" type="presParOf" srcId="{891FA28B-3972-422C-8251-6A8C3D10D630}" destId="{9633EDB8-B363-49CD-9C33-DF8639211C65}" srcOrd="2" destOrd="0" presId="urn:microsoft.com/office/officeart/2005/8/layout/chevron1"/>
    <dgm:cxn modelId="{11087E9E-2361-4ED7-9207-6F9741C2068E}" type="presParOf" srcId="{891FA28B-3972-422C-8251-6A8C3D10D630}" destId="{4CA2F8B2-93A2-4DA2-8CF9-9E4B34E5B7F4}" srcOrd="3" destOrd="0" presId="urn:microsoft.com/office/officeart/2005/8/layout/chevron1"/>
    <dgm:cxn modelId="{C0937BE8-3582-4300-8A09-8C200E517DD3}" type="presParOf" srcId="{891FA28B-3972-422C-8251-6A8C3D10D630}" destId="{F88FCB81-9384-49F2-9E4C-2CBCBED807E3}" srcOrd="4" destOrd="0" presId="urn:microsoft.com/office/officeart/2005/8/layout/chevron1"/>
    <dgm:cxn modelId="{74C7B4BD-FC46-4540-8F38-59B677426A21}" type="presParOf" srcId="{891FA28B-3972-422C-8251-6A8C3D10D630}" destId="{B91A7AC3-EF26-4F76-B39F-577D37F5B235}" srcOrd="5" destOrd="0" presId="urn:microsoft.com/office/officeart/2005/8/layout/chevron1"/>
    <dgm:cxn modelId="{5D8986A1-9BF1-43CA-A226-FDAB732ED1F1}" type="presParOf" srcId="{891FA28B-3972-422C-8251-6A8C3D10D630}" destId="{01791E81-EE6C-4389-8A74-7127D690B193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11789B-6415-4BC0-BE84-BCA41642385E}">
      <dsp:nvSpPr>
        <dsp:cNvPr id="0" name=""/>
        <dsp:cNvSpPr/>
      </dsp:nvSpPr>
      <dsp:spPr>
        <a:xfrm>
          <a:off x="4705" y="1381495"/>
          <a:ext cx="2739009" cy="1095603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2017" tIns="44006" rIns="44006" bIns="44006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300" kern="1200"/>
            <a:t>Main message</a:t>
          </a:r>
          <a:endParaRPr lang="en-US" sz="3300" kern="1200"/>
        </a:p>
      </dsp:txBody>
      <dsp:txXfrm>
        <a:off x="552507" y="1381495"/>
        <a:ext cx="1643406" cy="1095603"/>
      </dsp:txXfrm>
    </dsp:sp>
    <dsp:sp modelId="{9633EDB8-B363-49CD-9C33-DF8639211C65}">
      <dsp:nvSpPr>
        <dsp:cNvPr id="0" name=""/>
        <dsp:cNvSpPr/>
      </dsp:nvSpPr>
      <dsp:spPr>
        <a:xfrm>
          <a:off x="2469813" y="1381495"/>
          <a:ext cx="2739009" cy="1095603"/>
        </a:xfrm>
        <a:prstGeom prst="chevron">
          <a:avLst/>
        </a:prstGeom>
        <a:solidFill>
          <a:schemeClr val="accent5">
            <a:hueOff val="5894893"/>
            <a:satOff val="-23950"/>
            <a:lumOff val="-529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2017" tIns="44006" rIns="44006" bIns="44006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300" kern="1200"/>
            <a:t>Skeleton paper</a:t>
          </a:r>
          <a:endParaRPr lang="en-US" sz="3300" kern="1200"/>
        </a:p>
      </dsp:txBody>
      <dsp:txXfrm>
        <a:off x="3017615" y="1381495"/>
        <a:ext cx="1643406" cy="1095603"/>
      </dsp:txXfrm>
    </dsp:sp>
    <dsp:sp modelId="{F88FCB81-9384-49F2-9E4C-2CBCBED807E3}">
      <dsp:nvSpPr>
        <dsp:cNvPr id="0" name=""/>
        <dsp:cNvSpPr/>
      </dsp:nvSpPr>
      <dsp:spPr>
        <a:xfrm>
          <a:off x="4934921" y="1381495"/>
          <a:ext cx="2739009" cy="1095603"/>
        </a:xfrm>
        <a:prstGeom prst="chevron">
          <a:avLst/>
        </a:prstGeom>
        <a:solidFill>
          <a:schemeClr val="accent5">
            <a:hueOff val="11789787"/>
            <a:satOff val="-47901"/>
            <a:lumOff val="-1058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2017" tIns="44006" rIns="44006" bIns="44006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300" kern="1200"/>
            <a:t>Ugly text</a:t>
          </a:r>
          <a:endParaRPr lang="en-US" sz="3300" kern="1200"/>
        </a:p>
      </dsp:txBody>
      <dsp:txXfrm>
        <a:off x="5482723" y="1381495"/>
        <a:ext cx="1643406" cy="1095603"/>
      </dsp:txXfrm>
    </dsp:sp>
    <dsp:sp modelId="{01791E81-EE6C-4389-8A74-7127D690B193}">
      <dsp:nvSpPr>
        <dsp:cNvPr id="0" name=""/>
        <dsp:cNvSpPr/>
      </dsp:nvSpPr>
      <dsp:spPr>
        <a:xfrm>
          <a:off x="7400029" y="1381495"/>
          <a:ext cx="2739009" cy="1095603"/>
        </a:xfrm>
        <a:prstGeom prst="chevron">
          <a:avLst/>
        </a:prstGeom>
        <a:solidFill>
          <a:schemeClr val="accent5">
            <a:hueOff val="17684680"/>
            <a:satOff val="-71851"/>
            <a:lumOff val="-1588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2017" tIns="44006" rIns="44006" bIns="44006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300" kern="1200"/>
            <a:t>Revising text</a:t>
          </a:r>
          <a:endParaRPr lang="en-US" sz="3300" kern="1200"/>
        </a:p>
      </dsp:txBody>
      <dsp:txXfrm>
        <a:off x="7947831" y="1381495"/>
        <a:ext cx="1643406" cy="1095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F5AE4-D07E-46E1-846C-C54B49CDF29A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E19B54-A14F-4C06-9E28-8B476E7B6C3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250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Gesundes neues Jahr wünschen</a:t>
            </a:r>
          </a:p>
          <a:p>
            <a:r>
              <a:rPr lang="de-DE"/>
              <a:t>Zoe weg wegen Prüfungsanmeldung vergessen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E19B54-A14F-4C06-9E28-8B476E7B6C3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6946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E19B54-A14F-4C06-9E28-8B476E7B6C3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3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Das Ziel der Sitzungen zum wissenschaftlichen Schreiben ist, das ihr lernt wie man schreibt, und das ihr mir mit dem „Mini-Paper“ zeigt, was ihr gelernt habt</a:t>
            </a:r>
          </a:p>
          <a:p>
            <a:endParaRPr lang="de-DE"/>
          </a:p>
          <a:p>
            <a:r>
              <a:rPr lang="de-DE"/>
              <a:t>Wir werden heute sehr viel praktisch arbeiten, einfach weil man Schreiben nicht lernt, indem man zuhört, sondern indem man schreibt</a:t>
            </a: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E19B54-A14F-4C06-9E28-8B476E7B6C3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2426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E19B54-A14F-4C06-9E28-8B476E7B6C3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2944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E19B54-A14F-4C06-9E28-8B476E7B6C3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8334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Skeleton paper ist aufgebaut wie ein normales Paper </a:t>
            </a: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E19B54-A14F-4C06-9E28-8B476E7B6C3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9085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Jeden einzelnen Punkt vorlesen und erklären </a:t>
            </a:r>
          </a:p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E19B54-A14F-4C06-9E28-8B476E7B6C3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0254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Das Ziel der Sitzungen zum wissenschaftlichen Schreiben ist, das ihr lernt wie man schreibt, und das ihr mir mit dem „Mini-Paper“ zeigt, was ihr gelernt habt</a:t>
            </a:r>
          </a:p>
          <a:p>
            <a:endParaRPr lang="de-DE"/>
          </a:p>
          <a:p>
            <a:r>
              <a:rPr lang="de-DE"/>
              <a:t>Wir werden heute sehr viel praktisch arbeiten, einfach weil man Schreiben nicht lernt, indem man zuhört, sondern indem man schreibt</a:t>
            </a: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E19B54-A14F-4C06-9E28-8B476E7B6C3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2562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Das Ziel der Sitzungen zum wissenschaftlichen Schreiben ist, das ihr lernt wie man schreibt, und das ihr mir mit dem „Mini-Paper“ zeigt, was ihr gelernt habt</a:t>
            </a:r>
          </a:p>
          <a:p>
            <a:endParaRPr lang="de-DE"/>
          </a:p>
          <a:p>
            <a:r>
              <a:rPr lang="de-DE"/>
              <a:t>Wir werden heute sehr viel praktisch arbeiten, einfach weil man Schreiben nicht lernt, indem man zuhört, sondern indem man schreibt</a:t>
            </a: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E19B54-A14F-4C06-9E28-8B476E7B6C3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1478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E19B54-A14F-4C06-9E28-8B476E7B6C3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984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6171E64-FE02-4DE5-B72F-53C3706641C3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‹Nr.›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25400" ty="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3713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482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‹Nr.›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7326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586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‹Nr.›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25400" ty="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7091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023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02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476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77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18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/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‹Nr.›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4606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6171E64-FE02-4DE5-B72F-53C3706641C3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1F18EF7-BE1E-4ECB-84D4-67C2B4D8F095}" type="slidenum">
              <a:rPr lang="en-US" smtClean="0"/>
              <a:t>‹Nr.›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11382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1">
            <a:extLst>
              <a:ext uri="{FF2B5EF4-FFF2-40B4-BE49-F238E27FC236}">
                <a16:creationId xmlns:a16="http://schemas.microsoft.com/office/drawing/2014/main" id="{373441A5-14CB-44CE-97BF-B67962D578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>
                <a:solidFill>
                  <a:schemeClr val="tx1"/>
                </a:solidFill>
              </a:rPr>
              <a:t>anfangen</a:t>
            </a:r>
            <a:br>
              <a:rPr lang="de-DE">
                <a:solidFill>
                  <a:schemeClr val="tx1"/>
                </a:solidFill>
              </a:rPr>
            </a:br>
            <a:r>
              <a:rPr lang="de-DE">
                <a:solidFill>
                  <a:schemeClr val="tx1"/>
                </a:solidFill>
              </a:rPr>
              <a:t>wissenschaftlich zu schreiben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0BA1043F-282A-469A-B742-1FC2858BDE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>
                <a:solidFill>
                  <a:schemeClr val="tx1"/>
                </a:solidFill>
              </a:rPr>
              <a:t>Matthäus </a:t>
            </a:r>
            <a:r>
              <a:rPr lang="de-DE" dirty="0">
                <a:solidFill>
                  <a:schemeClr val="tx1"/>
                </a:solidFill>
              </a:rPr>
              <a:t>Rudolph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Slide Number Placeholder 3">
            <a:extLst>
              <a:ext uri="{FF2B5EF4-FFF2-40B4-BE49-F238E27FC236}">
                <a16:creationId xmlns:a16="http://schemas.microsoft.com/office/drawing/2014/main" id="{7DC6A6BB-6A4E-4C14-B3A7-38DE9DA93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FAC0926-C259-4B3D-95C8-713E98CEE980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2204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rbeitsplatz als Hintergrund">
            <a:extLst>
              <a:ext uri="{FF2B5EF4-FFF2-40B4-BE49-F238E27FC236}">
                <a16:creationId xmlns:a16="http://schemas.microsoft.com/office/drawing/2014/main" id="{F0040A71-9B33-BBA1-2C93-D1B2582FE60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5000"/>
          </a:blip>
          <a:srcRect t="5743" b="998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8BF5B21C-4869-3EEB-784F-F54A04608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de-DE">
                <a:solidFill>
                  <a:srgbClr val="FFFFFF"/>
                </a:solidFill>
              </a:rPr>
              <a:t>Lernziele: Wissenschaftliches Schreiben I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1CD607B-35BC-2DFC-75F8-C878AB1E1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1000858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700">
                <a:solidFill>
                  <a:srgbClr val="FFFFFF"/>
                </a:solidFill>
              </a:rPr>
              <a:t>2. Was ist ein Skeleton Paper und warum ist es sinnvoll?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de-DE" sz="2700">
                <a:solidFill>
                  <a:srgbClr val="FFFFFF"/>
                </a:solidFill>
              </a:rPr>
              <a:t> Enthält die wichtigsten Punkte zu Einleitung, Methode, Ergebnisse, Diskussion und Fazit in </a:t>
            </a:r>
            <a:r>
              <a:rPr lang="de-DE" sz="2700" u="sng">
                <a:solidFill>
                  <a:srgbClr val="FFFFFF"/>
                </a:solidFill>
              </a:rPr>
              <a:t>stichpunktform 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de-DE" sz="2700">
                <a:solidFill>
                  <a:srgbClr val="FFFFFF"/>
                </a:solidFill>
              </a:rPr>
              <a:t> wird genutzt, um der Arbeit eine Struktur zu geben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de-DE" sz="2700">
                <a:solidFill>
                  <a:srgbClr val="FFFFFF"/>
                </a:solidFill>
              </a:rPr>
              <a:t> auf Basis des Skeleton Papers kann Fließtext formuliert werden</a:t>
            </a:r>
            <a:endParaRPr lang="en-US" sz="2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357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rbeitsplatz als Hintergrund">
            <a:extLst>
              <a:ext uri="{FF2B5EF4-FFF2-40B4-BE49-F238E27FC236}">
                <a16:creationId xmlns:a16="http://schemas.microsoft.com/office/drawing/2014/main" id="{F0040A71-9B33-BBA1-2C93-D1B2582FE60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5000"/>
          </a:blip>
          <a:srcRect t="5743" b="998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8BF5B21C-4869-3EEB-784F-F54A04608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de-DE">
                <a:solidFill>
                  <a:srgbClr val="FFFFFF"/>
                </a:solidFill>
              </a:rPr>
              <a:t>Lernziele: Wissenschaftliches Schreiben I</a:t>
            </a: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23180C5-5C6F-4180-8EB4-12C3046782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1CD607B-35BC-2DFC-75F8-C878AB1E1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637604" cy="4023360"/>
          </a:xfrm>
        </p:spPr>
        <p:txBody>
          <a:bodyPr>
            <a:normAutofit/>
          </a:bodyPr>
          <a:lstStyle/>
          <a:p>
            <a:r>
              <a:rPr lang="de-DE" sz="2700">
                <a:solidFill>
                  <a:srgbClr val="FFFFFF"/>
                </a:solidFill>
              </a:rPr>
              <a:t>1. Wie schreibe ich die Hauptaussage für eine wissenschaftliche Arbeit?</a:t>
            </a:r>
          </a:p>
          <a:p>
            <a:endParaRPr lang="de-DE" sz="270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de-DE" sz="270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de-DE" sz="2700">
              <a:solidFill>
                <a:srgbClr val="FFFFFF"/>
              </a:solidFill>
            </a:endParaRPr>
          </a:p>
          <a:p>
            <a:r>
              <a:rPr lang="de-DE" sz="2700">
                <a:solidFill>
                  <a:srgbClr val="FFFFFF"/>
                </a:solidFill>
              </a:rPr>
              <a:t>2. Was ist ein Skeleton Paper und warum ist es sinnvoll?</a:t>
            </a:r>
            <a:endParaRPr lang="en-US" sz="2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535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1FA38B-62D8-8301-C35C-C7F06C008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de-DE"/>
              <a:t>Scientific writing</a:t>
            </a:r>
            <a:br>
              <a:rPr lang="de-DE"/>
            </a:br>
            <a:r>
              <a:rPr lang="de-DE" sz="3000"/>
              <a:t>general procedure</a:t>
            </a:r>
            <a:endParaRPr lang="en-US" sz="3000"/>
          </a:p>
        </p:txBody>
      </p:sp>
      <p:graphicFrame>
        <p:nvGraphicFramePr>
          <p:cNvPr id="3" name="Diagramm 2">
            <a:extLst>
              <a:ext uri="{FF2B5EF4-FFF2-40B4-BE49-F238E27FC236}">
                <a16:creationId xmlns:a16="http://schemas.microsoft.com/office/drawing/2014/main" id="{F7411C2A-F5CF-0802-A2A7-3D563E3C12E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93709898"/>
              </p:ext>
            </p:extLst>
          </p:nvPr>
        </p:nvGraphicFramePr>
        <p:xfrm>
          <a:off x="1024128" y="2163206"/>
          <a:ext cx="10143744" cy="38585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2992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1FA38B-62D8-8301-C35C-C7F06C008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de-DE"/>
              <a:t>From the back to the front</a:t>
            </a:r>
            <a:endParaRPr lang="en-US"/>
          </a:p>
        </p:txBody>
      </p:sp>
      <p:pic>
        <p:nvPicPr>
          <p:cNvPr id="8" name="Inhaltsplatzhalter 7">
            <a:extLst>
              <a:ext uri="{FF2B5EF4-FFF2-40B4-BE49-F238E27FC236}">
                <a16:creationId xmlns:a16="http://schemas.microsoft.com/office/drawing/2014/main" id="{FC499D15-2AD0-1E2B-2E99-914ABF71AE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161977" y="4939983"/>
            <a:ext cx="7216691" cy="1790370"/>
          </a:xfrm>
          <a:ln w="50800">
            <a:solidFill>
              <a:srgbClr val="0070C0"/>
            </a:solidFill>
          </a:ln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8331785A-691D-FA1B-BC38-1A19AD76A6AC}"/>
              </a:ext>
            </a:extLst>
          </p:cNvPr>
          <p:cNvSpPr txBox="1"/>
          <p:nvPr/>
        </p:nvSpPr>
        <p:spPr>
          <a:xfrm>
            <a:off x="1024128" y="1767705"/>
            <a:ext cx="10913176" cy="26366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200"/>
              </a:spcAft>
              <a:buFont typeface="Wingdings" panose="05000000000000000000" pitchFamily="2" charset="2"/>
              <a:buChar char="Ø"/>
            </a:pPr>
            <a:r>
              <a:rPr lang="de-DE" sz="2700"/>
              <a:t> Wissenschaftliche Texte sind komplex und umfangreich.</a:t>
            </a:r>
          </a:p>
          <a:p>
            <a:pPr marL="285750" indent="-285750">
              <a:spcAft>
                <a:spcPts val="200"/>
              </a:spcAft>
              <a:buFont typeface="Wingdings" panose="05000000000000000000" pitchFamily="2" charset="2"/>
              <a:buChar char="Ø"/>
            </a:pPr>
            <a:r>
              <a:rPr lang="de-DE" sz="2700"/>
              <a:t> Es ist daher sinnvoll, </a:t>
            </a:r>
            <a:r>
              <a:rPr lang="de-DE" sz="2700">
                <a:highlight>
                  <a:srgbClr val="FF0000"/>
                </a:highlight>
              </a:rPr>
              <a:t>„from the back to the front“</a:t>
            </a:r>
            <a:r>
              <a:rPr lang="de-DE" sz="2700"/>
              <a:t> zu arbeiten und mit der Hauptaussage anzufangen.</a:t>
            </a:r>
          </a:p>
          <a:p>
            <a:pPr marL="285750" indent="-285750">
              <a:spcAft>
                <a:spcPts val="200"/>
              </a:spcAft>
              <a:buFont typeface="Wingdings" panose="05000000000000000000" pitchFamily="2" charset="2"/>
              <a:buChar char="Ø"/>
            </a:pPr>
            <a:r>
              <a:rPr lang="de-DE" sz="2700"/>
              <a:t> Die Hauptaussage ist keine Zusammenfassung (Was wurde  gemacht/herausgefunden?), sondern eine </a:t>
            </a:r>
            <a:r>
              <a:rPr lang="de-DE" sz="2700">
                <a:highlight>
                  <a:srgbClr val="FF0000"/>
                </a:highlight>
              </a:rPr>
              <a:t>Schlussfolgerung</a:t>
            </a:r>
            <a:r>
              <a:rPr lang="de-DE" sz="2700"/>
              <a:t> (Was bedeutet das Ergebnis?)</a:t>
            </a:r>
            <a:endParaRPr lang="en-US" sz="2700"/>
          </a:p>
        </p:txBody>
      </p:sp>
    </p:spTree>
    <p:extLst>
      <p:ext uri="{BB962C8B-B14F-4D97-AF65-F5344CB8AC3E}">
        <p14:creationId xmlns:p14="http://schemas.microsoft.com/office/powerpoint/2010/main" val="260696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2">
            <a:extLst>
              <a:ext uri="{FF2B5EF4-FFF2-40B4-BE49-F238E27FC236}">
                <a16:creationId xmlns:a16="http://schemas.microsoft.com/office/drawing/2014/main" id="{9CAB4EA2-D7C2-472E-93EA-89B702419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5998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B1FA38B-62D8-8301-C35C-C7F06C008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459317"/>
            <a:ext cx="4389120" cy="174955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/>
              <a:t>Skeleton paper</a:t>
            </a:r>
            <a:br>
              <a:rPr lang="en-US" sz="4400"/>
            </a:br>
            <a:r>
              <a:rPr lang="en-US" sz="3000"/>
              <a:t>general structure</a:t>
            </a:r>
          </a:p>
        </p:txBody>
      </p:sp>
      <p:cxnSp>
        <p:nvCxnSpPr>
          <p:cNvPr id="18" name="Straight Connector 14">
            <a:extLst>
              <a:ext uri="{FF2B5EF4-FFF2-40B4-BE49-F238E27FC236}">
                <a16:creationId xmlns:a16="http://schemas.microsoft.com/office/drawing/2014/main" id="{1035CBD3-8840-4427-9258-94CC81F676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feld 4">
            <a:extLst>
              <a:ext uri="{FF2B5EF4-FFF2-40B4-BE49-F238E27FC236}">
                <a16:creationId xmlns:a16="http://schemas.microsoft.com/office/drawing/2014/main" id="{DB7338D8-3A36-561D-79F1-BA82009DAA1F}"/>
              </a:ext>
            </a:extLst>
          </p:cNvPr>
          <p:cNvSpPr txBox="1"/>
          <p:nvPr/>
        </p:nvSpPr>
        <p:spPr>
          <a:xfrm>
            <a:off x="1024129" y="2286000"/>
            <a:ext cx="4389120" cy="393192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marL="342900" lvl="0" indent="-34290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+mj-lt"/>
              <a:buAutoNum type="arabicPeriod"/>
            </a:pPr>
            <a:r>
              <a:rPr lang="en-US" sz="3000">
                <a:effectLst/>
              </a:rPr>
              <a:t>Introduction</a:t>
            </a:r>
          </a:p>
          <a:p>
            <a:pPr marL="342900" indent="-34290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+mj-lt"/>
              <a:buAutoNum type="arabicPeriod"/>
            </a:pPr>
            <a:r>
              <a:rPr lang="en-US" sz="3000">
                <a:effectLst/>
              </a:rPr>
              <a:t>Methods </a:t>
            </a:r>
          </a:p>
          <a:p>
            <a:pPr marL="342900" indent="-34290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+mj-lt"/>
              <a:buAutoNum type="arabicPeriod"/>
            </a:pPr>
            <a:r>
              <a:rPr lang="en-US" sz="3000">
                <a:effectLst/>
              </a:rPr>
              <a:t>Results </a:t>
            </a:r>
          </a:p>
          <a:p>
            <a:pPr marL="342900" indent="-34290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+mj-lt"/>
              <a:buAutoNum type="arabicPeriod"/>
            </a:pPr>
            <a:r>
              <a:rPr lang="en-US" sz="3000">
                <a:effectLst/>
              </a:rPr>
              <a:t>Discussion </a:t>
            </a:r>
          </a:p>
          <a:p>
            <a:pPr marL="342900" indent="-34290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+mj-lt"/>
              <a:buAutoNum type="arabicPeriod"/>
            </a:pPr>
            <a:r>
              <a:rPr lang="en-US" sz="3000">
                <a:effectLst/>
              </a:rPr>
              <a:t>Conclusion</a:t>
            </a:r>
          </a:p>
        </p:txBody>
      </p:sp>
      <p:pic>
        <p:nvPicPr>
          <p:cNvPr id="8" name="Inhaltsplatzhalter 5" descr="Skelett Silhouette">
            <a:extLst>
              <a:ext uri="{FF2B5EF4-FFF2-40B4-BE49-F238E27FC236}">
                <a16:creationId xmlns:a16="http://schemas.microsoft.com/office/drawing/2014/main" id="{8DEEB211-F273-EF3F-5F5A-5F5F366ECC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056116" y="1342665"/>
            <a:ext cx="4175762" cy="417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016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1FA38B-62D8-8301-C35C-C7F06C008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de-DE"/>
              <a:t>Skeleton paper</a:t>
            </a:r>
            <a:br>
              <a:rPr lang="de-DE"/>
            </a:br>
            <a:r>
              <a:rPr lang="de-DE" sz="3000"/>
              <a:t>detailed structure</a:t>
            </a:r>
            <a:endParaRPr lang="en-US" sz="300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B7338D8-3A36-561D-79F1-BA82009DAA1F}"/>
              </a:ext>
            </a:extLst>
          </p:cNvPr>
          <p:cNvSpPr txBox="1"/>
          <p:nvPr/>
        </p:nvSpPr>
        <p:spPr>
          <a:xfrm>
            <a:off x="829848" y="2084832"/>
            <a:ext cx="11362152" cy="4024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de-DE" sz="240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24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+mj-lt"/>
              <a:buAutoNum type="alphaLcPeriod"/>
            </a:pPr>
            <a:r>
              <a:rPr lang="de-DE" sz="240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Motivation (introduce problem and it’s relevance)</a:t>
            </a:r>
            <a:endParaRPr lang="en-US" sz="24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+mj-lt"/>
              <a:buAutoNum type="alphaLcPeriod"/>
            </a:pPr>
            <a:r>
              <a:rPr lang="de-DE" sz="240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Background (introduce theories and most important findings to provide reader with background knowledge so they can judge the data)</a:t>
            </a:r>
            <a:endParaRPr lang="en-US" sz="24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+mj-lt"/>
              <a:buAutoNum type="alphaLcPeriod"/>
            </a:pPr>
            <a:r>
              <a:rPr lang="de-DE" sz="240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Present study (primary goal, central manipulations and hypothesis</a:t>
            </a:r>
            <a:r>
              <a:rPr lang="de-DE" sz="2400"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de-DE" sz="240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de-DE" sz="240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Methods (participants, design, procedure and data preparation)</a:t>
            </a:r>
          </a:p>
          <a:p>
            <a:pPr lvl="0">
              <a:lnSpc>
                <a:spcPct val="107000"/>
              </a:lnSpc>
            </a:pPr>
            <a:r>
              <a:rPr lang="de-DE" sz="240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3. Results (state statistical analysis and results) </a:t>
            </a:r>
            <a:endParaRPr lang="en-US" sz="240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en-US" sz="240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de-DE" sz="240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Discussion (tell the reader what the results mean, embedden results in existing research findings) </a:t>
            </a:r>
            <a:endParaRPr lang="en-US" sz="24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DE" sz="240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5. Conclusion (present the main message of the paper) </a:t>
            </a:r>
            <a:endParaRPr lang="en-US" sz="24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nhaltsplatzhalter 5" descr="Skelett Silhouette">
            <a:extLst>
              <a:ext uri="{FF2B5EF4-FFF2-40B4-BE49-F238E27FC236}">
                <a16:creationId xmlns:a16="http://schemas.microsoft.com/office/drawing/2014/main" id="{EEC68323-9934-6999-FF4C-26ABF9E96D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7925" y="252901"/>
            <a:ext cx="2277357" cy="2277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096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rbeitsplatz als Hintergrund">
            <a:extLst>
              <a:ext uri="{FF2B5EF4-FFF2-40B4-BE49-F238E27FC236}">
                <a16:creationId xmlns:a16="http://schemas.microsoft.com/office/drawing/2014/main" id="{F0040A71-9B33-BBA1-2C93-D1B2582FE60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5000"/>
          </a:blip>
          <a:srcRect t="5743" b="998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8BF5B21C-4869-3EEB-784F-F54A04608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de-DE">
                <a:solidFill>
                  <a:srgbClr val="FFFFFF"/>
                </a:solidFill>
              </a:rPr>
              <a:t>Lernziele: Wissenschaftliches Schreiben I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1CD607B-35BC-2DFC-75F8-C878AB1E1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637604" cy="4023360"/>
          </a:xfrm>
        </p:spPr>
        <p:txBody>
          <a:bodyPr>
            <a:normAutofit/>
          </a:bodyPr>
          <a:lstStyle/>
          <a:p>
            <a:r>
              <a:rPr lang="de-DE" sz="2700">
                <a:solidFill>
                  <a:srgbClr val="FFFFFF"/>
                </a:solidFill>
              </a:rPr>
              <a:t>1. Wie schreibe ich die Hauptaussage für eine wissenschaftliche Arbeit?</a:t>
            </a:r>
          </a:p>
          <a:p>
            <a:endParaRPr lang="de-DE" sz="270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de-DE" sz="270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de-DE" sz="2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510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rbeitsplatz als Hintergrund">
            <a:extLst>
              <a:ext uri="{FF2B5EF4-FFF2-40B4-BE49-F238E27FC236}">
                <a16:creationId xmlns:a16="http://schemas.microsoft.com/office/drawing/2014/main" id="{F0040A71-9B33-BBA1-2C93-D1B2582FE60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5000"/>
          </a:blip>
          <a:srcRect t="5743" b="998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8BF5B21C-4869-3EEB-784F-F54A04608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de-DE">
                <a:solidFill>
                  <a:srgbClr val="FFFFFF"/>
                </a:solidFill>
              </a:rPr>
              <a:t>Lernziele: Wissenschaftliches Schreiben I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1CD607B-35BC-2DFC-75F8-C878AB1E1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637604" cy="4023360"/>
          </a:xfrm>
        </p:spPr>
        <p:txBody>
          <a:bodyPr>
            <a:normAutofit/>
          </a:bodyPr>
          <a:lstStyle/>
          <a:p>
            <a:r>
              <a:rPr lang="de-DE" sz="2700">
                <a:solidFill>
                  <a:srgbClr val="FFFFFF"/>
                </a:solidFill>
              </a:rPr>
              <a:t>1. Wie schreibe ich die Hauptaussage für eine wissenschaftliche Arbeit?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de-DE" sz="2700">
                <a:solidFill>
                  <a:srgbClr val="FFFFFF"/>
                </a:solidFill>
              </a:rPr>
              <a:t> kurz in 1-2 Sätzen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de-DE" sz="2700">
                <a:solidFill>
                  <a:srgbClr val="FFFFFF"/>
                </a:solidFill>
              </a:rPr>
              <a:t> mit Fokus auf </a:t>
            </a:r>
            <a:r>
              <a:rPr lang="de-DE" sz="2700" u="sng">
                <a:solidFill>
                  <a:srgbClr val="FFFFFF"/>
                </a:solidFill>
              </a:rPr>
              <a:t>einen</a:t>
            </a:r>
            <a:r>
              <a:rPr lang="de-DE" sz="2700">
                <a:solidFill>
                  <a:srgbClr val="FFFFFF"/>
                </a:solidFill>
              </a:rPr>
              <a:t> inhaltlichen Punkt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de-DE" sz="2700">
                <a:solidFill>
                  <a:srgbClr val="FFFFFF"/>
                </a:solidFill>
              </a:rPr>
              <a:t> der Rest des Textes wird formuliert, um diesen Punkt zu machen</a:t>
            </a:r>
          </a:p>
          <a:p>
            <a:pPr marL="0" indent="0">
              <a:buNone/>
            </a:pPr>
            <a:endParaRPr lang="de-DE" sz="2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45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rbeitsplatz als Hintergrund">
            <a:extLst>
              <a:ext uri="{FF2B5EF4-FFF2-40B4-BE49-F238E27FC236}">
                <a16:creationId xmlns:a16="http://schemas.microsoft.com/office/drawing/2014/main" id="{F0040A71-9B33-BBA1-2C93-D1B2582FE60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5000"/>
          </a:blip>
          <a:srcRect t="5743" b="998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8BF5B21C-4869-3EEB-784F-F54A04608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de-DE">
                <a:solidFill>
                  <a:srgbClr val="FFFFFF"/>
                </a:solidFill>
              </a:rPr>
              <a:t>Lernziele: Wissenschaftliches Schreiben I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1CD607B-35BC-2DFC-75F8-C878AB1E1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637604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700">
                <a:solidFill>
                  <a:srgbClr val="FFFFFF"/>
                </a:solidFill>
              </a:rPr>
              <a:t>2. Was ist ein Skeleton Paper und warum ist es sinnvoll?</a:t>
            </a:r>
          </a:p>
        </p:txBody>
      </p:sp>
    </p:spTree>
    <p:extLst>
      <p:ext uri="{BB962C8B-B14F-4D97-AF65-F5344CB8AC3E}">
        <p14:creationId xmlns:p14="http://schemas.microsoft.com/office/powerpoint/2010/main" val="12511794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A41AC481-B287-49C8-90EF-C669597D2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TM03457485[[fn=Netz]]</Template>
  <TotalTime>0</TotalTime>
  <Words>545</Words>
  <Application>Microsoft Office PowerPoint</Application>
  <PresentationFormat>Breitbild</PresentationFormat>
  <Paragraphs>71</Paragraphs>
  <Slides>10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7" baseType="lpstr">
      <vt:lpstr>Calibri</vt:lpstr>
      <vt:lpstr>Times New Roman</vt:lpstr>
      <vt:lpstr>Tw Cen MT</vt:lpstr>
      <vt:lpstr>Tw Cen MT Condensed</vt:lpstr>
      <vt:lpstr>Wingdings</vt:lpstr>
      <vt:lpstr>Wingdings 3</vt:lpstr>
      <vt:lpstr>Integral</vt:lpstr>
      <vt:lpstr>anfangen wissenschaftlich zu schreiben</vt:lpstr>
      <vt:lpstr>Lernziele: Wissenschaftliches Schreiben I</vt:lpstr>
      <vt:lpstr>Scientific writing general procedure</vt:lpstr>
      <vt:lpstr>From the back to the front</vt:lpstr>
      <vt:lpstr>Skeleton paper general structure</vt:lpstr>
      <vt:lpstr>Skeleton paper detailed structure</vt:lpstr>
      <vt:lpstr>Lernziele: Wissenschaftliches Schreiben I</vt:lpstr>
      <vt:lpstr>Lernziele: Wissenschaftliches Schreiben I</vt:lpstr>
      <vt:lpstr>Lernziele: Wissenschaftliches Schreiben I</vt:lpstr>
      <vt:lpstr>Lernziele: Wissenschaftliches Schreiben 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Rolle von Bewusstsein im Kontingenlernen</dc:title>
  <dc:creator>Matthäus Rud</dc:creator>
  <cp:lastModifiedBy>Matthäus Rud</cp:lastModifiedBy>
  <cp:revision>334</cp:revision>
  <dcterms:created xsi:type="dcterms:W3CDTF">2023-07-28T08:40:45Z</dcterms:created>
  <dcterms:modified xsi:type="dcterms:W3CDTF">2024-08-21T11:41:42Z</dcterms:modified>
</cp:coreProperties>
</file>